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3B3A"/>
    <a:srgbClr val="4F0B44"/>
    <a:srgbClr val="B5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Eckrich" userId="b22b1310-8e95-4ec3-8805-4de1f1d9143a" providerId="ADAL" clId="{3ABA0129-CF55-4B49-839A-09C312E97261}"/>
  </pc:docChgLst>
  <pc:docChgLst>
    <pc:chgData name="Jonathan Eckrich" userId="b22b1310-8e95-4ec3-8805-4de1f1d9143a" providerId="ADAL" clId="{D6CCE814-4874-4F85-A5D1-F46621C75745}"/>
  </pc:docChgLst>
  <pc:docChgLst>
    <pc:chgData name="Jonathan Eckrich" userId="b22b1310-8e95-4ec3-8805-4de1f1d9143a" providerId="ADAL" clId="{715DCFA0-DEA4-4189-BBC5-BEF854D28D81}"/>
    <pc:docChg chg="modSld">
      <pc:chgData name="Jonathan Eckrich" userId="b22b1310-8e95-4ec3-8805-4de1f1d9143a" providerId="ADAL" clId="{715DCFA0-DEA4-4189-BBC5-BEF854D28D81}" dt="2019-01-10T15:41:34.938" v="73" actId="20577"/>
      <pc:docMkLst>
        <pc:docMk/>
      </pc:docMkLst>
      <pc:sldChg chg="modSp">
        <pc:chgData name="Jonathan Eckrich" userId="b22b1310-8e95-4ec3-8805-4de1f1d9143a" providerId="ADAL" clId="{715DCFA0-DEA4-4189-BBC5-BEF854D28D81}" dt="2019-01-10T15:41:34.938" v="73" actId="20577"/>
        <pc:sldMkLst>
          <pc:docMk/>
          <pc:sldMk cId="4225081867" sldId="260"/>
        </pc:sldMkLst>
        <pc:spChg chg="mod">
          <ac:chgData name="Jonathan Eckrich" userId="b22b1310-8e95-4ec3-8805-4de1f1d9143a" providerId="ADAL" clId="{715DCFA0-DEA4-4189-BBC5-BEF854D28D81}" dt="2019-01-10T15:41:34.938" v="73" actId="20577"/>
          <ac:spMkLst>
            <pc:docMk/>
            <pc:sldMk cId="4225081867" sldId="260"/>
            <ac:spMk id="3" creationId="{9FC562D7-6918-4CE7-A582-F932120B0BDF}"/>
          </ac:spMkLst>
        </pc:spChg>
      </pc:sldChg>
    </pc:docChg>
  </pc:docChgLst>
  <pc:docChgLst>
    <pc:chgData name="Jonathan Eckrich" userId="b22b1310-8e95-4ec3-8805-4de1f1d9143a" providerId="ADAL" clId="{CC54A7D8-9610-4CD8-B465-679C3F640FA4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3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9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1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3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9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0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5A0E-69A7-4CB2-837F-219100B0CC6D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BADB-B578-45DD-B105-F991ECAB8F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982" y="118324"/>
            <a:ext cx="1098550" cy="1707301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0" y="0"/>
            <a:ext cx="2553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0" i="0" dirty="0">
                <a:gradFill>
                  <a:gsLst>
                    <a:gs pos="0">
                      <a:srgbClr val="4F0B44"/>
                    </a:gs>
                    <a:gs pos="100000">
                      <a:srgbClr val="D13B3A"/>
                    </a:gs>
                  </a:gsLst>
                  <a:lin ang="0" scaled="1"/>
                </a:gradFill>
                <a:latin typeface="Museo 700" panose="02000000000000000000" pitchFamily="2" charset="0"/>
              </a:rPr>
              <a:t>INLAND</a:t>
            </a:r>
          </a:p>
          <a:p>
            <a:pPr algn="r"/>
            <a:r>
              <a:rPr lang="en-US" sz="3600" b="0" i="0" dirty="0">
                <a:gradFill>
                  <a:gsLst>
                    <a:gs pos="0">
                      <a:srgbClr val="4F0B44"/>
                    </a:gs>
                    <a:gs pos="100000">
                      <a:srgbClr val="D13B3A"/>
                    </a:gs>
                  </a:gsLst>
                  <a:lin ang="0" scaled="1"/>
                </a:gradFill>
                <a:latin typeface="Museo 700" panose="02000000000000000000" pitchFamily="2" charset="0"/>
              </a:rPr>
              <a:t>REGIONAL</a:t>
            </a:r>
          </a:p>
          <a:p>
            <a:pPr algn="r"/>
            <a:r>
              <a:rPr lang="en-US" sz="3600" b="0" i="0" dirty="0">
                <a:gradFill>
                  <a:gsLst>
                    <a:gs pos="0">
                      <a:srgbClr val="4F0B44"/>
                    </a:gs>
                    <a:gs pos="100000">
                      <a:srgbClr val="D13B3A"/>
                    </a:gs>
                  </a:gsLst>
                  <a:lin ang="0" scaled="1"/>
                </a:gradFill>
                <a:latin typeface="Museo 700" panose="02000000000000000000" pitchFamily="2" charset="0"/>
              </a:rPr>
              <a:t>CENTER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176962"/>
            <a:ext cx="12192000" cy="681037"/>
          </a:xfrm>
          <a:prstGeom prst="rect">
            <a:avLst/>
          </a:prstGeom>
          <a:gradFill flip="none" rotWithShape="1">
            <a:gsLst>
              <a:gs pos="0">
                <a:srgbClr val="4F0B44"/>
              </a:gs>
              <a:gs pos="100000">
                <a:srgbClr val="D13B3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6189" y="6332815"/>
            <a:ext cx="4666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chemeClr val="bg1"/>
                </a:solidFill>
                <a:latin typeface="Museo 700" panose="02000000000000000000" pitchFamily="2" charset="0"/>
              </a:rPr>
              <a:t>inclusion. independence. empowerment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433504" y="6352143"/>
            <a:ext cx="155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chemeClr val="bg1"/>
                </a:solidFill>
                <a:latin typeface="Museo 700" panose="02000000000000000000" pitchFamily="2" charset="0"/>
              </a:rPr>
              <a:t>inlandrc.org</a:t>
            </a:r>
          </a:p>
        </p:txBody>
      </p:sp>
    </p:spTree>
    <p:extLst>
      <p:ext uri="{BB962C8B-B14F-4D97-AF65-F5344CB8AC3E}">
        <p14:creationId xmlns:p14="http://schemas.microsoft.com/office/powerpoint/2010/main" val="279328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eckrich@inlandrc.org" TargetMode="External"/><Relationship Id="rId2" Type="http://schemas.openxmlformats.org/officeDocument/2006/relationships/hyperlink" Target="http://www.inlandrc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</a:t>
            </a:r>
            <a:r>
              <a:rPr lang="en-US"/>
              <a:t>and Development</a:t>
            </a:r>
          </a:p>
          <a:p>
            <a:r>
              <a:rPr lang="en-US"/>
              <a:t>Inland </a:t>
            </a:r>
            <a:r>
              <a:rPr lang="en-US" dirty="0"/>
              <a:t>Regional Center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8354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ADF34-7EAE-4FD0-883F-17E7B997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a Partnership</a:t>
            </a:r>
            <a:br>
              <a:rPr lang="en-US" dirty="0"/>
            </a:br>
            <a:r>
              <a:rPr lang="en-US" dirty="0"/>
              <a:t> with your CSC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00791-891C-40CC-9181-177029AD4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Involved</a:t>
            </a:r>
          </a:p>
          <a:p>
            <a:r>
              <a:rPr lang="en-US" dirty="0"/>
              <a:t>Seek Information  </a:t>
            </a:r>
          </a:p>
          <a:p>
            <a:r>
              <a:rPr lang="en-US" dirty="0"/>
              <a:t>Open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6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51C1-0F8C-4B34-83C9-A6B2DEC0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2FEEB-F723-4548-847A-41D5861F7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Appeals can be made when a service is </a:t>
            </a:r>
          </a:p>
          <a:p>
            <a:pPr lvl="1"/>
            <a:r>
              <a:rPr lang="en-US" dirty="0"/>
              <a:t>Denied</a:t>
            </a:r>
          </a:p>
          <a:p>
            <a:pPr lvl="1"/>
            <a:r>
              <a:rPr lang="en-US" dirty="0"/>
              <a:t>Canceled</a:t>
            </a:r>
          </a:p>
          <a:p>
            <a:pPr lvl="1"/>
            <a:r>
              <a:rPr lang="en-US" dirty="0"/>
              <a:t>Reduced</a:t>
            </a:r>
          </a:p>
          <a:p>
            <a:r>
              <a:rPr lang="en-US" sz="2400" dirty="0"/>
              <a:t>Notifications/Time Frame</a:t>
            </a:r>
          </a:p>
          <a:p>
            <a:r>
              <a:rPr lang="en-US" sz="2400" dirty="0"/>
              <a:t>Types of resolutions</a:t>
            </a:r>
          </a:p>
          <a:p>
            <a:pPr lvl="1"/>
            <a:r>
              <a:rPr lang="en-US" dirty="0"/>
              <a:t>Informal meeting</a:t>
            </a:r>
          </a:p>
          <a:p>
            <a:pPr lvl="1"/>
            <a:r>
              <a:rPr lang="en-US" dirty="0"/>
              <a:t>Mediation</a:t>
            </a:r>
          </a:p>
          <a:p>
            <a:pPr lvl="1"/>
            <a:r>
              <a:rPr lang="en-US" dirty="0"/>
              <a:t>Fair hearings</a:t>
            </a:r>
          </a:p>
        </p:txBody>
      </p:sp>
    </p:spTree>
    <p:extLst>
      <p:ext uri="{BB962C8B-B14F-4D97-AF65-F5344CB8AC3E}">
        <p14:creationId xmlns:p14="http://schemas.microsoft.com/office/powerpoint/2010/main" val="3599192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9752-7778-4058-9ACC-DF35CFC61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1B441-D300-468A-A985-AE1FE0B1D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Website: </a:t>
            </a:r>
            <a:r>
              <a:rPr lang="en-US" sz="2400" dirty="0">
                <a:hlinkClick r:id="rId2"/>
              </a:rPr>
              <a:t>www.inlandrc.org</a:t>
            </a:r>
            <a:r>
              <a:rPr lang="en-US" sz="2400" dirty="0"/>
              <a:t> </a:t>
            </a:r>
          </a:p>
          <a:p>
            <a:r>
              <a:rPr lang="en-US" sz="2400" dirty="0"/>
              <a:t>Main Number: (909) 890-3000</a:t>
            </a:r>
          </a:p>
          <a:p>
            <a:r>
              <a:rPr lang="en-US" sz="2400" dirty="0"/>
              <a:t>Program Manager:</a:t>
            </a:r>
          </a:p>
          <a:p>
            <a:pPr lvl="1"/>
            <a:r>
              <a:rPr lang="en-US" sz="2200" dirty="0"/>
              <a:t>Jonathan Eckrich: (909) 382-4693</a:t>
            </a:r>
          </a:p>
          <a:p>
            <a:pPr lvl="1"/>
            <a:r>
              <a:rPr lang="en-US" sz="2200" dirty="0">
                <a:hlinkClick r:id="rId3"/>
              </a:rPr>
              <a:t>jeckrich@inlandrc.org</a:t>
            </a:r>
            <a:r>
              <a:rPr lang="en-US" sz="2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71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13113-32DA-4FE5-989C-25B4CB74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5A077-E084-4707-AE3F-C6E2A10A2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IRC and The </a:t>
            </a:r>
            <a:r>
              <a:rPr lang="en-US" dirty="0" err="1"/>
              <a:t>Lanterman</a:t>
            </a:r>
            <a:r>
              <a:rPr lang="en-US" dirty="0"/>
              <a:t> Act</a:t>
            </a:r>
          </a:p>
          <a:p>
            <a:r>
              <a:rPr lang="en-US" dirty="0"/>
              <a:t>Eligibility</a:t>
            </a:r>
          </a:p>
          <a:p>
            <a:r>
              <a:rPr lang="en-US" dirty="0"/>
              <a:t>Service Delivery</a:t>
            </a:r>
          </a:p>
          <a:p>
            <a:r>
              <a:rPr lang="en-US" dirty="0"/>
              <a:t>Role of the Consumer Services Coordinator</a:t>
            </a:r>
          </a:p>
          <a:p>
            <a:r>
              <a:rPr lang="en-US" dirty="0"/>
              <a:t>Appeals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043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AD6AF-C6B9-44A3-9203-8BC042FE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IRC?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82CC-13F8-4B56-9C83-27238946A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Serves 35,500</a:t>
            </a:r>
            <a:r>
              <a:rPr lang="en-US" dirty="0"/>
              <a:t>+ individuals </a:t>
            </a:r>
          </a:p>
          <a:p>
            <a:r>
              <a:rPr lang="en-US" dirty="0"/>
              <a:t>Largest of 21 regional centers </a:t>
            </a:r>
          </a:p>
          <a:p>
            <a:pPr lvl="1"/>
            <a:r>
              <a:rPr lang="en-US" sz="2800" dirty="0"/>
              <a:t>Nonprofit, community-based agency </a:t>
            </a:r>
          </a:p>
          <a:p>
            <a:r>
              <a:rPr lang="en-US" dirty="0"/>
              <a:t>Core values: </a:t>
            </a:r>
          </a:p>
          <a:p>
            <a:pPr lvl="1"/>
            <a:r>
              <a:rPr lang="en-US" sz="2800" i="1" dirty="0"/>
              <a:t>independence, inclusion, and empowerment</a:t>
            </a:r>
            <a:endParaRPr lang="en-US" sz="28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642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482ED-D513-49E0-9D76-AA57E42C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Lanterman</a:t>
            </a:r>
            <a:r>
              <a:rPr lang="en-US" dirty="0"/>
              <a:t>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562D7-6918-4CE7-A582-F932120B0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Dictates WHO the Regional </a:t>
            </a:r>
            <a:r>
              <a:rPr lang="en-US"/>
              <a:t>Center system can serve</a:t>
            </a:r>
          </a:p>
          <a:p>
            <a:r>
              <a:rPr lang="en-US" dirty="0"/>
              <a:t>Establishes how the regional centers and service providers help these individuals </a:t>
            </a:r>
          </a:p>
          <a:p>
            <a:r>
              <a:rPr lang="en-US" dirty="0"/>
              <a:t>Outlines services and supports they can obtain</a:t>
            </a:r>
          </a:p>
          <a:p>
            <a:pPr lvl="1"/>
            <a:r>
              <a:rPr lang="en-US" sz="2800" dirty="0"/>
              <a:t>Individual Program Plan (IPP)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08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030A-EB23-4B46-AA22-56454ECE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Qualifying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95E7-528C-407A-814A-5AE52F76F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Early Start</a:t>
            </a:r>
          </a:p>
          <a:p>
            <a:r>
              <a:rPr lang="en-US" dirty="0" err="1"/>
              <a:t>Lanterman</a:t>
            </a:r>
            <a:endParaRPr lang="en-US" dirty="0"/>
          </a:p>
          <a:p>
            <a:pPr lvl="1"/>
            <a:r>
              <a:rPr lang="en-US" dirty="0"/>
              <a:t>Intellectual Disability</a:t>
            </a:r>
          </a:p>
          <a:p>
            <a:pPr lvl="1"/>
            <a:r>
              <a:rPr lang="en-US" dirty="0"/>
              <a:t>Cerebral Palsy</a:t>
            </a:r>
          </a:p>
          <a:p>
            <a:pPr lvl="1"/>
            <a:r>
              <a:rPr lang="en-US" dirty="0"/>
              <a:t>Epilepsy</a:t>
            </a:r>
          </a:p>
          <a:p>
            <a:pPr lvl="1"/>
            <a:r>
              <a:rPr lang="en-US" dirty="0"/>
              <a:t>Autism </a:t>
            </a:r>
          </a:p>
          <a:p>
            <a:r>
              <a:rPr lang="en-US" dirty="0"/>
              <a:t>How do I open a case?</a:t>
            </a:r>
          </a:p>
          <a:p>
            <a:pPr lvl="1"/>
            <a:r>
              <a:rPr lang="en-US" sz="2600" dirty="0"/>
              <a:t>What paperwork is needed</a:t>
            </a:r>
          </a:p>
          <a:p>
            <a:pPr lvl="1"/>
            <a:r>
              <a:rPr lang="en-US" sz="2600" dirty="0"/>
              <a:t>Online Referral Options</a:t>
            </a:r>
          </a:p>
          <a:p>
            <a:pPr lvl="1"/>
            <a:r>
              <a:rPr lang="en-US" sz="2600" dirty="0"/>
              <a:t>Who can make referrals?</a:t>
            </a:r>
          </a:p>
          <a:p>
            <a:pPr lvl="2"/>
            <a:r>
              <a:rPr lang="en-US" sz="2400" dirty="0"/>
              <a:t>Educational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86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53409-8A20-4C5F-88EF-E17B7F235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A7DF3-624B-46FA-97DB-F0BDF8FFA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en-US" sz="5100" dirty="0"/>
              <a:t>Regional Centers coordinate services through vendors as outlined in the IPP </a:t>
            </a:r>
          </a:p>
          <a:p>
            <a:r>
              <a:rPr lang="en-US" altLang="en-US" sz="5100" dirty="0"/>
              <a:t>Payor of Last Resort</a:t>
            </a:r>
            <a:endParaRPr lang="en-US" altLang="en-US" dirty="0"/>
          </a:p>
          <a:p>
            <a:r>
              <a:rPr lang="en-US" altLang="en-US" sz="5100" dirty="0"/>
              <a:t>Services include:</a:t>
            </a:r>
          </a:p>
          <a:p>
            <a:pPr lvl="1"/>
            <a:r>
              <a:rPr lang="en-US" altLang="en-US" sz="4700" dirty="0"/>
              <a:t>  OT, PT, ST, Infant Program</a:t>
            </a:r>
          </a:p>
          <a:p>
            <a:pPr marL="800100" lvl="1" indent="-342900"/>
            <a:r>
              <a:rPr lang="en-US" altLang="en-US" sz="5100" dirty="0"/>
              <a:t>Residential Care</a:t>
            </a:r>
          </a:p>
          <a:p>
            <a:pPr marL="800100" lvl="1" indent="-342900"/>
            <a:r>
              <a:rPr lang="en-US" altLang="en-US" sz="5100" dirty="0"/>
              <a:t>Day Programs</a:t>
            </a:r>
          </a:p>
          <a:p>
            <a:pPr marL="800100" lvl="1" indent="-342900"/>
            <a:r>
              <a:rPr lang="en-US" altLang="en-US" sz="5100" dirty="0"/>
              <a:t>Respite</a:t>
            </a:r>
          </a:p>
          <a:p>
            <a:pPr marL="800100" lvl="1" indent="-342900"/>
            <a:r>
              <a:rPr lang="en-US" altLang="en-US" sz="5100" dirty="0"/>
              <a:t>Transportation</a:t>
            </a:r>
          </a:p>
          <a:p>
            <a:pPr marL="800100" lvl="1" indent="-342900"/>
            <a:r>
              <a:rPr lang="en-US" altLang="en-US" sz="5100" dirty="0"/>
              <a:t>Behavior Modification</a:t>
            </a:r>
          </a:p>
          <a:p>
            <a:pPr marL="800100" lvl="1" indent="-342900"/>
            <a:r>
              <a:rPr lang="en-US" altLang="en-US" sz="5100" dirty="0"/>
              <a:t>Employment Programs</a:t>
            </a:r>
          </a:p>
          <a:p>
            <a:pPr marL="800100" lvl="1" indent="-342900"/>
            <a:r>
              <a:rPr lang="en-US" altLang="en-US" sz="5100" dirty="0"/>
              <a:t>Independent Living Services (ILS)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97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AEBE-1262-4737-86B2-F6176513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Lifelong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2C484-F9AC-4DDF-83CB-28371BB87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Start 0-3</a:t>
            </a:r>
          </a:p>
          <a:p>
            <a:r>
              <a:rPr lang="en-US" dirty="0"/>
              <a:t>School Age 3-15</a:t>
            </a:r>
          </a:p>
          <a:p>
            <a:r>
              <a:rPr lang="en-US" dirty="0"/>
              <a:t>Transition16-22</a:t>
            </a:r>
          </a:p>
          <a:p>
            <a:r>
              <a:rPr lang="en-US" dirty="0"/>
              <a:t>Adult 23-57</a:t>
            </a:r>
          </a:p>
          <a:p>
            <a:r>
              <a:rPr lang="en-US" dirty="0"/>
              <a:t>Seniors 57+</a:t>
            </a:r>
          </a:p>
          <a:p>
            <a:r>
              <a:rPr lang="en-US" dirty="0"/>
              <a:t>Intermediate Care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3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4E91-8DC7-4B98-9D9B-738656F9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Consumer </a:t>
            </a:r>
            <a:br>
              <a:rPr lang="en-US" dirty="0"/>
            </a:br>
            <a:r>
              <a:rPr lang="en-US" dirty="0"/>
              <a:t>Services Coordinator (CSC)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63A58-285B-4E6A-9FFA-8EDCA6F9D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Assigned to geographic region and age group</a:t>
            </a:r>
          </a:p>
          <a:p>
            <a:r>
              <a:rPr lang="en-US" altLang="en-US" dirty="0"/>
              <a:t>Mandated Reporter</a:t>
            </a:r>
          </a:p>
          <a:p>
            <a:r>
              <a:rPr lang="en-US" altLang="en-US" dirty="0"/>
              <a:t>Meets with consumer to create an IPP</a:t>
            </a:r>
          </a:p>
          <a:p>
            <a:endParaRPr lang="en-US" altLang="en-US" sz="1400" dirty="0"/>
          </a:p>
          <a:p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48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F30D-B7AF-4536-9B54-D63C20FB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IRC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19DE-B2F3-4462-871C-B7D87AD9F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Program Plan (IPP)</a:t>
            </a:r>
          </a:p>
          <a:p>
            <a:pPr lvl="1"/>
            <a:r>
              <a:rPr lang="en-US" sz="2600" dirty="0"/>
              <a:t>Signature Page is a contract</a:t>
            </a:r>
          </a:p>
          <a:p>
            <a:r>
              <a:rPr lang="en-US" dirty="0"/>
              <a:t>IEP Attendance</a:t>
            </a:r>
          </a:p>
          <a:p>
            <a:pPr lvl="1"/>
            <a:r>
              <a:rPr lang="en-US" sz="2600" dirty="0"/>
              <a:t>With an invitation from Parents</a:t>
            </a:r>
            <a:endParaRPr lang="en-US" sz="2800" dirty="0"/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12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284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Museo 700</vt:lpstr>
      <vt:lpstr>Office Theme</vt:lpstr>
      <vt:lpstr>General Overview</vt:lpstr>
      <vt:lpstr>Topics </vt:lpstr>
      <vt:lpstr>What is IRC? </vt:lpstr>
      <vt:lpstr>The Lanterman Act</vt:lpstr>
      <vt:lpstr>Qualifying Diagnosis</vt:lpstr>
      <vt:lpstr>Service Delivery</vt:lpstr>
      <vt:lpstr>Lifelong services</vt:lpstr>
      <vt:lpstr>Role of the Consumer  Services Coordinator (CSC) </vt:lpstr>
      <vt:lpstr>IRC Documentation</vt:lpstr>
      <vt:lpstr>Establish a Partnership  with your CSC</vt:lpstr>
      <vt:lpstr>Appeal Process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Kurtis Franklin</dc:creator>
  <cp:lastModifiedBy>Jonathan Eckrich</cp:lastModifiedBy>
  <cp:revision>11</cp:revision>
  <dcterms:created xsi:type="dcterms:W3CDTF">2017-03-09T16:39:41Z</dcterms:created>
  <dcterms:modified xsi:type="dcterms:W3CDTF">2019-01-10T15:41:39Z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A1F46482-649A-4DEA-A7BE-DB3046A02F40</vt:lpwstr>
  </property>
  <property fmtid="{D5CDD505-2E9C-101B-9397-08002B2CF9AE}" pid="3" name="ArticulatePath">
    <vt:lpwstr>https://inlandrc-my.sharepoint.com/personal/jeckrich_inlandrc_org/Documents/IRC Orientation - General Presentation</vt:lpwstr>
  </property>
</Properties>
</file>